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8288000" cy="10287000"/>
  <p:notesSz cx="6858000" cy="9144000"/>
  <p:embeddedFontLst>
    <p:embeddedFont>
      <p:font typeface="Telegraf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99359-FEDF-4BC7-8B8D-53D5CA408C7F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55E44-B17A-4FF6-9AA9-A32138474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05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55E44-B17A-4FF6-9AA9-A321384744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0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sv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623466" y="3110393"/>
            <a:ext cx="13988134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mn-MN" sz="4400" b="1" dirty="0">
                <a:solidFill>
                  <a:schemeClr val="bg1"/>
                </a:solidFill>
              </a:rPr>
              <a:t>12-р ангийн сурагчдын математикийн чадварыг сайжруулах, ЭЕШ-ийн жишиг тестүүдийг бодож шалгуулах вэб апп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49670" y="8042085"/>
            <a:ext cx="8053372" cy="420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07"/>
              </a:lnSpc>
            </a:pPr>
            <a:r>
              <a:rPr lang="mn-MN" sz="3600" u="none" strike="noStrike" spc="93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16 баг</a:t>
            </a:r>
            <a:endParaRPr lang="en-US" sz="3600" u="none" strike="noStrike" spc="93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2420503" y="892457"/>
            <a:ext cx="2122979" cy="1153485"/>
          </a:xfrm>
          <a:custGeom>
            <a:avLst/>
            <a:gdLst/>
            <a:ahLst/>
            <a:cxnLst/>
            <a:rect l="l" t="t" r="r" b="b"/>
            <a:pathLst>
              <a:path w="2122979" h="1153485">
                <a:moveTo>
                  <a:pt x="0" y="0"/>
                </a:moveTo>
                <a:lnTo>
                  <a:pt x="2122979" y="0"/>
                </a:lnTo>
                <a:lnTo>
                  <a:pt x="2122979" y="1153485"/>
                </a:lnTo>
                <a:lnTo>
                  <a:pt x="0" y="1153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068642" y="1028700"/>
            <a:ext cx="2152402" cy="775062"/>
          </a:xfrm>
          <a:custGeom>
            <a:avLst/>
            <a:gdLst/>
            <a:ahLst/>
            <a:cxnLst/>
            <a:rect l="l" t="t" r="r" b="b"/>
            <a:pathLst>
              <a:path w="2152402" h="775062">
                <a:moveTo>
                  <a:pt x="0" y="0"/>
                </a:moveTo>
                <a:lnTo>
                  <a:pt x="2152402" y="0"/>
                </a:lnTo>
                <a:lnTo>
                  <a:pt x="2152402" y="775062"/>
                </a:lnTo>
                <a:lnTo>
                  <a:pt x="0" y="775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3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601576" y="1091821"/>
            <a:ext cx="1642812" cy="657125"/>
          </a:xfrm>
          <a:custGeom>
            <a:avLst/>
            <a:gdLst/>
            <a:ahLst/>
            <a:cxnLst/>
            <a:rect l="l" t="t" r="r" b="b"/>
            <a:pathLst>
              <a:path w="1642812" h="657125">
                <a:moveTo>
                  <a:pt x="0" y="0"/>
                </a:moveTo>
                <a:lnTo>
                  <a:pt x="1642812" y="0"/>
                </a:lnTo>
                <a:lnTo>
                  <a:pt x="1642812" y="657125"/>
                </a:lnTo>
                <a:lnTo>
                  <a:pt x="0" y="657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2F351-9DF6-282D-7EFE-9F662B7A9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2568762-ECCF-36EE-E362-98335C816158}"/>
              </a:ext>
            </a:extLst>
          </p:cNvPr>
          <p:cNvSpPr/>
          <p:nvPr/>
        </p:nvSpPr>
        <p:spPr>
          <a:xfrm flipH="1">
            <a:off x="-3810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16E21B7-A886-8874-0052-EB5B941ECDEE}"/>
              </a:ext>
            </a:extLst>
          </p:cNvPr>
          <p:cNvGrpSpPr/>
          <p:nvPr/>
        </p:nvGrpSpPr>
        <p:grpSpPr>
          <a:xfrm>
            <a:off x="1028700" y="4171173"/>
            <a:ext cx="1010106" cy="1186640"/>
            <a:chOff x="0" y="0"/>
            <a:chExt cx="205815" cy="24178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E222965-B6FC-A61A-399B-892219365EC4}"/>
                </a:ext>
              </a:extLst>
            </p:cNvPr>
            <p:cNvSpPr/>
            <p:nvPr/>
          </p:nvSpPr>
          <p:spPr>
            <a:xfrm>
              <a:off x="0" y="0"/>
              <a:ext cx="205815" cy="241785"/>
            </a:xfrm>
            <a:custGeom>
              <a:avLst/>
              <a:gdLst/>
              <a:ahLst/>
              <a:cxnLst/>
              <a:rect l="l" t="t" r="r" b="b"/>
              <a:pathLst>
                <a:path w="205815" h="241785">
                  <a:moveTo>
                    <a:pt x="0" y="0"/>
                  </a:moveTo>
                  <a:lnTo>
                    <a:pt x="205815" y="0"/>
                  </a:lnTo>
                  <a:lnTo>
                    <a:pt x="205815" y="241785"/>
                  </a:lnTo>
                  <a:lnTo>
                    <a:pt x="0" y="241785"/>
                  </a:lnTo>
                  <a:close/>
                </a:path>
              </a:pathLst>
            </a:custGeom>
            <a:gradFill rotWithShape="1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AB66E25-7883-6ABB-596C-82C00DCC71C3}"/>
                </a:ext>
              </a:extLst>
            </p:cNvPr>
            <p:cNvSpPr txBox="1"/>
            <p:nvPr/>
          </p:nvSpPr>
          <p:spPr>
            <a:xfrm>
              <a:off x="0" y="-57150"/>
              <a:ext cx="205815" cy="2989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01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0FC9CEF5-C314-F507-0B41-1376E4CFFA7D}"/>
              </a:ext>
            </a:extLst>
          </p:cNvPr>
          <p:cNvGrpSpPr/>
          <p:nvPr/>
        </p:nvGrpSpPr>
        <p:grpSpPr>
          <a:xfrm>
            <a:off x="1028700" y="5614989"/>
            <a:ext cx="1010106" cy="1186640"/>
            <a:chOff x="0" y="0"/>
            <a:chExt cx="205815" cy="24178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1016AB8-F629-953F-CA02-5DCBBEF69E55}"/>
                </a:ext>
              </a:extLst>
            </p:cNvPr>
            <p:cNvSpPr/>
            <p:nvPr/>
          </p:nvSpPr>
          <p:spPr>
            <a:xfrm>
              <a:off x="0" y="0"/>
              <a:ext cx="205815" cy="241785"/>
            </a:xfrm>
            <a:custGeom>
              <a:avLst/>
              <a:gdLst/>
              <a:ahLst/>
              <a:cxnLst/>
              <a:rect l="l" t="t" r="r" b="b"/>
              <a:pathLst>
                <a:path w="205815" h="241785">
                  <a:moveTo>
                    <a:pt x="0" y="0"/>
                  </a:moveTo>
                  <a:lnTo>
                    <a:pt x="205815" y="0"/>
                  </a:lnTo>
                  <a:lnTo>
                    <a:pt x="205815" y="241785"/>
                  </a:lnTo>
                  <a:lnTo>
                    <a:pt x="0" y="241785"/>
                  </a:lnTo>
                  <a:close/>
                </a:path>
              </a:pathLst>
            </a:custGeom>
            <a:gradFill rotWithShape="1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5802ADA-E97F-896B-2C50-CE38BBC0463B}"/>
                </a:ext>
              </a:extLst>
            </p:cNvPr>
            <p:cNvSpPr txBox="1"/>
            <p:nvPr/>
          </p:nvSpPr>
          <p:spPr>
            <a:xfrm>
              <a:off x="0" y="-57150"/>
              <a:ext cx="205815" cy="2989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02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2081312E-30FF-52AB-85C5-B66196B1DFB1}"/>
              </a:ext>
            </a:extLst>
          </p:cNvPr>
          <p:cNvGrpSpPr/>
          <p:nvPr/>
        </p:nvGrpSpPr>
        <p:grpSpPr>
          <a:xfrm>
            <a:off x="1028700" y="7058804"/>
            <a:ext cx="1010106" cy="1186640"/>
            <a:chOff x="0" y="0"/>
            <a:chExt cx="205815" cy="24178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041CB0B-0FA2-251C-2E01-F1975DE33967}"/>
                </a:ext>
              </a:extLst>
            </p:cNvPr>
            <p:cNvSpPr/>
            <p:nvPr/>
          </p:nvSpPr>
          <p:spPr>
            <a:xfrm>
              <a:off x="0" y="0"/>
              <a:ext cx="205815" cy="241785"/>
            </a:xfrm>
            <a:custGeom>
              <a:avLst/>
              <a:gdLst/>
              <a:ahLst/>
              <a:cxnLst/>
              <a:rect l="l" t="t" r="r" b="b"/>
              <a:pathLst>
                <a:path w="205815" h="241785">
                  <a:moveTo>
                    <a:pt x="0" y="0"/>
                  </a:moveTo>
                  <a:lnTo>
                    <a:pt x="205815" y="0"/>
                  </a:lnTo>
                  <a:lnTo>
                    <a:pt x="205815" y="241785"/>
                  </a:lnTo>
                  <a:lnTo>
                    <a:pt x="0" y="241785"/>
                  </a:lnTo>
                  <a:close/>
                </a:path>
              </a:pathLst>
            </a:custGeom>
            <a:gradFill rotWithShape="1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57FA57A5-722D-075E-311F-3F1CD6A316C3}"/>
                </a:ext>
              </a:extLst>
            </p:cNvPr>
            <p:cNvSpPr txBox="1"/>
            <p:nvPr/>
          </p:nvSpPr>
          <p:spPr>
            <a:xfrm>
              <a:off x="0" y="-57150"/>
              <a:ext cx="205815" cy="2989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03</a:t>
              </a:r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A505E2E9-5007-D6CB-85FB-7BB03081D569}"/>
              </a:ext>
            </a:extLst>
          </p:cNvPr>
          <p:cNvSpPr txBox="1"/>
          <p:nvPr/>
        </p:nvSpPr>
        <p:spPr>
          <a:xfrm>
            <a:off x="1028700" y="1693153"/>
            <a:ext cx="12611100" cy="981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96"/>
              </a:lnSpc>
            </a:pPr>
            <a:r>
              <a:rPr lang="mn-MN" sz="5400" dirty="0">
                <a:solidFill>
                  <a:schemeClr val="bg1"/>
                </a:solidFill>
              </a:rPr>
              <a:t>Ирээдүйн төлөвлөгөө</a:t>
            </a:r>
            <a:endParaRPr lang="en-US" sz="5400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26FE4B5-65CE-5B19-79B1-FC0C313FEEA8}"/>
              </a:ext>
            </a:extLst>
          </p:cNvPr>
          <p:cNvSpPr txBox="1"/>
          <p:nvPr/>
        </p:nvSpPr>
        <p:spPr>
          <a:xfrm>
            <a:off x="2285454" y="4164545"/>
            <a:ext cx="8053372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107"/>
              </a:lnSpc>
            </a:pPr>
            <a:r>
              <a:rPr lang="ru-RU" sz="2800" dirty="0">
                <a:solidFill>
                  <a:schemeClr val="bg1"/>
                </a:solidFill>
              </a:rPr>
              <a:t>Сурагч бүрийн ахицын тайлан гаргадаг систем хийх</a:t>
            </a:r>
            <a:endParaRPr lang="en-US" sz="2219" u="none" strike="noStrike" spc="93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1B070295-048F-A8AD-43F4-AE2230563B55}"/>
              </a:ext>
            </a:extLst>
          </p:cNvPr>
          <p:cNvSpPr txBox="1"/>
          <p:nvPr/>
        </p:nvSpPr>
        <p:spPr>
          <a:xfrm>
            <a:off x="2285454" y="5608361"/>
            <a:ext cx="8053372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107"/>
              </a:lnSpc>
            </a:pPr>
            <a:r>
              <a:rPr lang="mn-MN" sz="2800" dirty="0">
                <a:solidFill>
                  <a:schemeClr val="bg1"/>
                </a:solidFill>
              </a:rPr>
              <a:t>Багшийн самбар бүхий дотоод удирдлагын хэсэг нэмэх</a:t>
            </a:r>
            <a:endParaRPr lang="en-US" sz="2219" u="none" strike="noStrike" spc="93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93E6136-6500-8C86-D61A-D60C85C1352C}"/>
              </a:ext>
            </a:extLst>
          </p:cNvPr>
          <p:cNvSpPr txBox="1"/>
          <p:nvPr/>
        </p:nvSpPr>
        <p:spPr>
          <a:xfrm>
            <a:off x="2285454" y="7052176"/>
            <a:ext cx="8053372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107"/>
              </a:lnSpc>
            </a:pPr>
            <a:r>
              <a:rPr lang="mn-MN" sz="2800" dirty="0">
                <a:solidFill>
                  <a:schemeClr val="bg1"/>
                </a:solidFill>
              </a:rPr>
              <a:t>Аппаа өргөжүүлж бусад хичээлд ашиглах</a:t>
            </a:r>
            <a:endParaRPr lang="en-US" sz="2800" u="none" strike="noStrike" spc="93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35A5FAD-A039-4AE0-FFC1-D486BB885731}"/>
              </a:ext>
            </a:extLst>
          </p:cNvPr>
          <p:cNvSpPr/>
          <p:nvPr/>
        </p:nvSpPr>
        <p:spPr>
          <a:xfrm>
            <a:off x="15089959" y="1028700"/>
            <a:ext cx="2152402" cy="775062"/>
          </a:xfrm>
          <a:custGeom>
            <a:avLst/>
            <a:gdLst/>
            <a:ahLst/>
            <a:cxnLst/>
            <a:rect l="l" t="t" r="r" b="b"/>
            <a:pathLst>
              <a:path w="2152402" h="775062">
                <a:moveTo>
                  <a:pt x="0" y="0"/>
                </a:moveTo>
                <a:lnTo>
                  <a:pt x="2152402" y="0"/>
                </a:lnTo>
                <a:lnTo>
                  <a:pt x="2152402" y="775062"/>
                </a:lnTo>
                <a:lnTo>
                  <a:pt x="0" y="775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30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7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85699" y="2207547"/>
            <a:ext cx="9536271" cy="148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48"/>
              </a:lnSpc>
            </a:pPr>
            <a:r>
              <a:rPr lang="en-US" sz="8652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5699" y="3544009"/>
            <a:ext cx="8053372" cy="444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67"/>
              </a:lnSpc>
            </a:pPr>
            <a:r>
              <a:rPr lang="en-US" sz="2619" u="none" strike="noStrike" spc="11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87669" y="5524309"/>
            <a:ext cx="3674329" cy="373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7"/>
              </a:lnSpc>
              <a:spcBef>
                <a:spcPct val="0"/>
              </a:spcBef>
            </a:pPr>
            <a:r>
              <a:rPr lang="mn-MN" sz="2219" u="none" strike="noStrike" spc="93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976-96663941</a:t>
            </a:r>
            <a:endParaRPr lang="en-US" sz="2219" u="none" strike="noStrike" spc="93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87668" y="6126291"/>
            <a:ext cx="6118131" cy="373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07"/>
              </a:lnSpc>
              <a:spcBef>
                <a:spcPct val="0"/>
              </a:spcBef>
            </a:pPr>
            <a:r>
              <a:rPr lang="en-US" sz="2219" spc="93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yadamsurengangantogos@gmail</a:t>
            </a:r>
            <a:r>
              <a:rPr lang="en-US" sz="2219" u="none" strike="noStrike" spc="93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.com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87669" y="6750092"/>
            <a:ext cx="4975131" cy="373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107"/>
              </a:lnSpc>
              <a:spcBef>
                <a:spcPct val="0"/>
              </a:spcBef>
            </a:pPr>
            <a:r>
              <a:rPr lang="en-US" sz="2219" spc="93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https://matheesh.streamlit.app</a:t>
            </a:r>
            <a:endParaRPr lang="en-US" sz="2219" u="none" strike="noStrike" spc="93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499126" y="6137421"/>
            <a:ext cx="500895" cy="500895"/>
          </a:xfrm>
          <a:custGeom>
            <a:avLst/>
            <a:gdLst/>
            <a:ahLst/>
            <a:cxnLst/>
            <a:rect l="l" t="t" r="r" b="b"/>
            <a:pathLst>
              <a:path w="500895" h="500895">
                <a:moveTo>
                  <a:pt x="0" y="0"/>
                </a:moveTo>
                <a:lnTo>
                  <a:pt x="500895" y="0"/>
                </a:lnTo>
                <a:lnTo>
                  <a:pt x="500895" y="500895"/>
                </a:lnTo>
                <a:lnTo>
                  <a:pt x="0" y="500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85699" y="6737695"/>
            <a:ext cx="547952" cy="547952"/>
          </a:xfrm>
          <a:custGeom>
            <a:avLst/>
            <a:gdLst/>
            <a:ahLst/>
            <a:cxnLst/>
            <a:rect l="l" t="t" r="r" b="b"/>
            <a:pathLst>
              <a:path w="547952" h="547952">
                <a:moveTo>
                  <a:pt x="0" y="0"/>
                </a:moveTo>
                <a:lnTo>
                  <a:pt x="547952" y="0"/>
                </a:lnTo>
                <a:lnTo>
                  <a:pt x="547952" y="547951"/>
                </a:lnTo>
                <a:lnTo>
                  <a:pt x="0" y="5479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95709" y="5533731"/>
            <a:ext cx="504312" cy="504312"/>
          </a:xfrm>
          <a:custGeom>
            <a:avLst/>
            <a:gdLst/>
            <a:ahLst/>
            <a:cxnLst/>
            <a:rect l="l" t="t" r="r" b="b"/>
            <a:pathLst>
              <a:path w="504312" h="504312">
                <a:moveTo>
                  <a:pt x="0" y="0"/>
                </a:moveTo>
                <a:lnTo>
                  <a:pt x="504312" y="0"/>
                </a:lnTo>
                <a:lnTo>
                  <a:pt x="504312" y="504312"/>
                </a:lnTo>
                <a:lnTo>
                  <a:pt x="0" y="504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729571" y="1803762"/>
            <a:ext cx="7319235" cy="7319235"/>
            <a:chOff x="0" y="0"/>
            <a:chExt cx="8916670" cy="8916670"/>
          </a:xfrm>
        </p:grpSpPr>
        <p:sp>
          <p:nvSpPr>
            <p:cNvPr id="13" name="Freeform 13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  <a:moveTo>
                    <a:pt x="4451350" y="8764270"/>
                  </a:moveTo>
                  <a:cubicBezTo>
                    <a:pt x="2073910" y="8764270"/>
                    <a:pt x="139700" y="6830060"/>
                    <a:pt x="139700" y="4451350"/>
                  </a:cubicBezTo>
                  <a:cubicBezTo>
                    <a:pt x="139700" y="2072640"/>
                    <a:pt x="2073910" y="139700"/>
                    <a:pt x="4451350" y="139700"/>
                  </a:cubicBezTo>
                  <a:cubicBezTo>
                    <a:pt x="6828790" y="139700"/>
                    <a:pt x="8764270" y="2073910"/>
                    <a:pt x="8764270" y="4451350"/>
                  </a:cubicBezTo>
                  <a:cubicBezTo>
                    <a:pt x="8764270" y="6828790"/>
                    <a:pt x="6830060" y="8764270"/>
                    <a:pt x="4451350" y="8764270"/>
                  </a:cubicBezTo>
                  <a:close/>
                  <a:moveTo>
                    <a:pt x="4451350" y="158750"/>
                  </a:moveTo>
                  <a:cubicBezTo>
                    <a:pt x="2084070" y="158750"/>
                    <a:pt x="158750" y="2084070"/>
                    <a:pt x="158750" y="4451350"/>
                  </a:cubicBezTo>
                  <a:cubicBezTo>
                    <a:pt x="158750" y="6818630"/>
                    <a:pt x="2084070" y="8743950"/>
                    <a:pt x="4451350" y="8743950"/>
                  </a:cubicBezTo>
                  <a:cubicBezTo>
                    <a:pt x="6818630" y="8743950"/>
                    <a:pt x="8743950" y="6818630"/>
                    <a:pt x="8743950" y="4451350"/>
                  </a:cubicBezTo>
                  <a:cubicBezTo>
                    <a:pt x="8743950" y="2084070"/>
                    <a:pt x="6819900" y="158750"/>
                    <a:pt x="4451350" y="158750"/>
                  </a:cubicBezTo>
                  <a:close/>
                </a:path>
              </a:pathLst>
            </a:custGeom>
            <a:gradFill rotWithShape="1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089959" y="1028700"/>
            <a:ext cx="2152402" cy="775062"/>
          </a:xfrm>
          <a:custGeom>
            <a:avLst/>
            <a:gdLst/>
            <a:ahLst/>
            <a:cxnLst/>
            <a:rect l="l" t="t" r="r" b="b"/>
            <a:pathLst>
              <a:path w="2152402" h="775062">
                <a:moveTo>
                  <a:pt x="0" y="0"/>
                </a:moveTo>
                <a:lnTo>
                  <a:pt x="2152402" y="0"/>
                </a:lnTo>
                <a:lnTo>
                  <a:pt x="2152402" y="775062"/>
                </a:lnTo>
                <a:lnTo>
                  <a:pt x="0" y="7750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33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922" y="-15063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524901"/>
            <a:ext cx="9536271" cy="1370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48"/>
              </a:lnSpc>
            </a:pPr>
            <a:r>
              <a:rPr lang="mn-MN" sz="8652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Манай баг</a:t>
            </a:r>
            <a:endParaRPr lang="en-US" sz="8652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367077" y="4995702"/>
            <a:ext cx="3545220" cy="3545220"/>
            <a:chOff x="0" y="0"/>
            <a:chExt cx="14840029" cy="14840029"/>
          </a:xfrm>
        </p:grpSpPr>
        <p:sp>
          <p:nvSpPr>
            <p:cNvPr id="6" name="Freeform 6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142309" y="4995702"/>
            <a:ext cx="3545220" cy="3545220"/>
            <a:chOff x="0" y="0"/>
            <a:chExt cx="14840029" cy="14840029"/>
          </a:xfrm>
        </p:grpSpPr>
        <p:sp>
          <p:nvSpPr>
            <p:cNvPr id="10" name="Freeform 1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253468" y="4995702"/>
            <a:ext cx="3545220" cy="3545220"/>
            <a:chOff x="0" y="0"/>
            <a:chExt cx="14840029" cy="14840029"/>
          </a:xfrm>
        </p:grpSpPr>
        <p:sp>
          <p:nvSpPr>
            <p:cNvPr id="14" name="Freeform 1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28700" y="4995702"/>
            <a:ext cx="3545220" cy="3545220"/>
            <a:chOff x="0" y="0"/>
            <a:chExt cx="14840029" cy="14840029"/>
          </a:xfrm>
        </p:grpSpPr>
        <p:sp>
          <p:nvSpPr>
            <p:cNvPr id="18" name="Freeform 1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599170" y="7999818"/>
            <a:ext cx="3081034" cy="630272"/>
            <a:chOff x="0" y="0"/>
            <a:chExt cx="719876" cy="14726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19876" cy="147261"/>
            </a:xfrm>
            <a:custGeom>
              <a:avLst/>
              <a:gdLst/>
              <a:ahLst/>
              <a:cxnLst/>
              <a:rect l="l" t="t" r="r" b="b"/>
              <a:pathLst>
                <a:path w="719876" h="147261">
                  <a:moveTo>
                    <a:pt x="47743" y="0"/>
                  </a:moveTo>
                  <a:lnTo>
                    <a:pt x="672134" y="0"/>
                  </a:lnTo>
                  <a:cubicBezTo>
                    <a:pt x="698501" y="0"/>
                    <a:pt x="719876" y="21375"/>
                    <a:pt x="719876" y="47743"/>
                  </a:cubicBezTo>
                  <a:lnTo>
                    <a:pt x="719876" y="99519"/>
                  </a:lnTo>
                  <a:cubicBezTo>
                    <a:pt x="719876" y="112181"/>
                    <a:pt x="714846" y="124324"/>
                    <a:pt x="705893" y="133278"/>
                  </a:cubicBezTo>
                  <a:cubicBezTo>
                    <a:pt x="696939" y="142231"/>
                    <a:pt x="684796" y="147261"/>
                    <a:pt x="672134" y="147261"/>
                  </a:cubicBezTo>
                  <a:lnTo>
                    <a:pt x="47743" y="147261"/>
                  </a:lnTo>
                  <a:cubicBezTo>
                    <a:pt x="35080" y="147261"/>
                    <a:pt x="22937" y="142231"/>
                    <a:pt x="13983" y="133278"/>
                  </a:cubicBezTo>
                  <a:cubicBezTo>
                    <a:pt x="5030" y="124324"/>
                    <a:pt x="0" y="112181"/>
                    <a:pt x="0" y="99519"/>
                  </a:cubicBezTo>
                  <a:lnTo>
                    <a:pt x="0" y="47743"/>
                  </a:lnTo>
                  <a:cubicBezTo>
                    <a:pt x="0" y="35080"/>
                    <a:pt x="5030" y="22937"/>
                    <a:pt x="13983" y="13983"/>
                  </a:cubicBezTo>
                  <a:cubicBezTo>
                    <a:pt x="22937" y="5030"/>
                    <a:pt x="35080" y="0"/>
                    <a:pt x="4774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719876" cy="20441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Drew Feig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374402" y="7999818"/>
            <a:ext cx="3081034" cy="630272"/>
            <a:chOff x="0" y="0"/>
            <a:chExt cx="719876" cy="14726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19876" cy="147261"/>
            </a:xfrm>
            <a:custGeom>
              <a:avLst/>
              <a:gdLst/>
              <a:ahLst/>
              <a:cxnLst/>
              <a:rect l="l" t="t" r="r" b="b"/>
              <a:pathLst>
                <a:path w="719876" h="147261">
                  <a:moveTo>
                    <a:pt x="47743" y="0"/>
                  </a:moveTo>
                  <a:lnTo>
                    <a:pt x="672134" y="0"/>
                  </a:lnTo>
                  <a:cubicBezTo>
                    <a:pt x="698501" y="0"/>
                    <a:pt x="719876" y="21375"/>
                    <a:pt x="719876" y="47743"/>
                  </a:cubicBezTo>
                  <a:lnTo>
                    <a:pt x="719876" y="99519"/>
                  </a:lnTo>
                  <a:cubicBezTo>
                    <a:pt x="719876" y="112181"/>
                    <a:pt x="714846" y="124324"/>
                    <a:pt x="705893" y="133278"/>
                  </a:cubicBezTo>
                  <a:cubicBezTo>
                    <a:pt x="696939" y="142231"/>
                    <a:pt x="684796" y="147261"/>
                    <a:pt x="672134" y="147261"/>
                  </a:cubicBezTo>
                  <a:lnTo>
                    <a:pt x="47743" y="147261"/>
                  </a:lnTo>
                  <a:cubicBezTo>
                    <a:pt x="35080" y="147261"/>
                    <a:pt x="22937" y="142231"/>
                    <a:pt x="13983" y="133278"/>
                  </a:cubicBezTo>
                  <a:cubicBezTo>
                    <a:pt x="5030" y="124324"/>
                    <a:pt x="0" y="112181"/>
                    <a:pt x="0" y="99519"/>
                  </a:cubicBezTo>
                  <a:lnTo>
                    <a:pt x="0" y="47743"/>
                  </a:lnTo>
                  <a:cubicBezTo>
                    <a:pt x="0" y="35080"/>
                    <a:pt x="5030" y="22937"/>
                    <a:pt x="13983" y="13983"/>
                  </a:cubicBezTo>
                  <a:cubicBezTo>
                    <a:pt x="22937" y="5030"/>
                    <a:pt x="35080" y="0"/>
                    <a:pt x="4774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719876" cy="20441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00"/>
                </a:lnSpc>
                <a:spcBef>
                  <a:spcPct val="0"/>
                </a:spcBef>
              </a:pPr>
              <a:r>
                <a:rPr lang="mn-MN" sz="2000" spc="84" dirty="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Г.Байгалмаа</a:t>
              </a:r>
              <a:endParaRPr lang="en-US" sz="2000" spc="84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485561" y="7999818"/>
            <a:ext cx="3081034" cy="630272"/>
            <a:chOff x="0" y="0"/>
            <a:chExt cx="719876" cy="14726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19876" cy="147261"/>
            </a:xfrm>
            <a:custGeom>
              <a:avLst/>
              <a:gdLst/>
              <a:ahLst/>
              <a:cxnLst/>
              <a:rect l="l" t="t" r="r" b="b"/>
              <a:pathLst>
                <a:path w="719876" h="147261">
                  <a:moveTo>
                    <a:pt x="47743" y="0"/>
                  </a:moveTo>
                  <a:lnTo>
                    <a:pt x="672134" y="0"/>
                  </a:lnTo>
                  <a:cubicBezTo>
                    <a:pt x="698501" y="0"/>
                    <a:pt x="719876" y="21375"/>
                    <a:pt x="719876" y="47743"/>
                  </a:cubicBezTo>
                  <a:lnTo>
                    <a:pt x="719876" y="99519"/>
                  </a:lnTo>
                  <a:cubicBezTo>
                    <a:pt x="719876" y="112181"/>
                    <a:pt x="714846" y="124324"/>
                    <a:pt x="705893" y="133278"/>
                  </a:cubicBezTo>
                  <a:cubicBezTo>
                    <a:pt x="696939" y="142231"/>
                    <a:pt x="684796" y="147261"/>
                    <a:pt x="672134" y="147261"/>
                  </a:cubicBezTo>
                  <a:lnTo>
                    <a:pt x="47743" y="147261"/>
                  </a:lnTo>
                  <a:cubicBezTo>
                    <a:pt x="35080" y="147261"/>
                    <a:pt x="22937" y="142231"/>
                    <a:pt x="13983" y="133278"/>
                  </a:cubicBezTo>
                  <a:cubicBezTo>
                    <a:pt x="5030" y="124324"/>
                    <a:pt x="0" y="112181"/>
                    <a:pt x="0" y="99519"/>
                  </a:cubicBezTo>
                  <a:lnTo>
                    <a:pt x="0" y="47743"/>
                  </a:lnTo>
                  <a:cubicBezTo>
                    <a:pt x="0" y="35080"/>
                    <a:pt x="5030" y="22937"/>
                    <a:pt x="13983" y="13983"/>
                  </a:cubicBezTo>
                  <a:cubicBezTo>
                    <a:pt x="22937" y="5030"/>
                    <a:pt x="35080" y="0"/>
                    <a:pt x="4774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719876" cy="20441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Dani Martinez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60793" y="7999818"/>
            <a:ext cx="3081034" cy="630272"/>
            <a:chOff x="0" y="0"/>
            <a:chExt cx="719876" cy="14726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19876" cy="147261"/>
            </a:xfrm>
            <a:custGeom>
              <a:avLst/>
              <a:gdLst/>
              <a:ahLst/>
              <a:cxnLst/>
              <a:rect l="l" t="t" r="r" b="b"/>
              <a:pathLst>
                <a:path w="719876" h="147261">
                  <a:moveTo>
                    <a:pt x="47743" y="0"/>
                  </a:moveTo>
                  <a:lnTo>
                    <a:pt x="672134" y="0"/>
                  </a:lnTo>
                  <a:cubicBezTo>
                    <a:pt x="698501" y="0"/>
                    <a:pt x="719876" y="21375"/>
                    <a:pt x="719876" y="47743"/>
                  </a:cubicBezTo>
                  <a:lnTo>
                    <a:pt x="719876" y="99519"/>
                  </a:lnTo>
                  <a:cubicBezTo>
                    <a:pt x="719876" y="112181"/>
                    <a:pt x="714846" y="124324"/>
                    <a:pt x="705893" y="133278"/>
                  </a:cubicBezTo>
                  <a:cubicBezTo>
                    <a:pt x="696939" y="142231"/>
                    <a:pt x="684796" y="147261"/>
                    <a:pt x="672134" y="147261"/>
                  </a:cubicBezTo>
                  <a:lnTo>
                    <a:pt x="47743" y="147261"/>
                  </a:lnTo>
                  <a:cubicBezTo>
                    <a:pt x="35080" y="147261"/>
                    <a:pt x="22937" y="142231"/>
                    <a:pt x="13983" y="133278"/>
                  </a:cubicBezTo>
                  <a:cubicBezTo>
                    <a:pt x="5030" y="124324"/>
                    <a:pt x="0" y="112181"/>
                    <a:pt x="0" y="99519"/>
                  </a:cubicBezTo>
                  <a:lnTo>
                    <a:pt x="0" y="47743"/>
                  </a:lnTo>
                  <a:cubicBezTo>
                    <a:pt x="0" y="35080"/>
                    <a:pt x="5030" y="22937"/>
                    <a:pt x="13983" y="13983"/>
                  </a:cubicBezTo>
                  <a:cubicBezTo>
                    <a:pt x="22937" y="5030"/>
                    <a:pt x="35080" y="0"/>
                    <a:pt x="4774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719876" cy="20441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00"/>
                </a:lnSpc>
                <a:spcBef>
                  <a:spcPct val="0"/>
                </a:spcBef>
              </a:pPr>
              <a:r>
                <a:rPr lang="mn-MN" sz="2000" spc="84" dirty="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Я.Гангантогос</a:t>
              </a:r>
              <a:endParaRPr lang="en-US" sz="2000" spc="84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endParaRPr>
            </a:p>
          </p:txBody>
        </p:sp>
      </p:grpSp>
      <p:sp>
        <p:nvSpPr>
          <p:cNvPr id="33" name="Freeform 33"/>
          <p:cNvSpPr/>
          <p:nvPr/>
        </p:nvSpPr>
        <p:spPr>
          <a:xfrm>
            <a:off x="15089959" y="1028700"/>
            <a:ext cx="2152402" cy="775062"/>
          </a:xfrm>
          <a:custGeom>
            <a:avLst/>
            <a:gdLst/>
            <a:ahLst/>
            <a:cxnLst/>
            <a:rect l="l" t="t" r="r" b="b"/>
            <a:pathLst>
              <a:path w="2152402" h="775062">
                <a:moveTo>
                  <a:pt x="0" y="0"/>
                </a:moveTo>
                <a:lnTo>
                  <a:pt x="2152402" y="0"/>
                </a:lnTo>
                <a:lnTo>
                  <a:pt x="2152402" y="775062"/>
                </a:lnTo>
                <a:lnTo>
                  <a:pt x="0" y="775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3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8260" t="-40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08184" y="2017446"/>
            <a:ext cx="5777796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1"/>
              </a:lnSpc>
            </a:pPr>
            <a:r>
              <a:rPr lang="mn-MN" sz="7836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Агуулга</a:t>
            </a:r>
            <a:endParaRPr lang="en-US" sz="7836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8937847" y="2265885"/>
            <a:ext cx="7429150" cy="6373324"/>
            <a:chOff x="0" y="0"/>
            <a:chExt cx="1257627" cy="10788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7627" cy="1078894"/>
            </a:xfrm>
            <a:custGeom>
              <a:avLst/>
              <a:gdLst/>
              <a:ahLst/>
              <a:cxnLst/>
              <a:rect l="l" t="t" r="r" b="b"/>
              <a:pathLst>
                <a:path w="1257627" h="1078894">
                  <a:moveTo>
                    <a:pt x="40642" y="0"/>
                  </a:moveTo>
                  <a:lnTo>
                    <a:pt x="1216985" y="0"/>
                  </a:lnTo>
                  <a:cubicBezTo>
                    <a:pt x="1239431" y="0"/>
                    <a:pt x="1257627" y="18196"/>
                    <a:pt x="1257627" y="40642"/>
                  </a:cubicBezTo>
                  <a:lnTo>
                    <a:pt x="1257627" y="1038252"/>
                  </a:lnTo>
                  <a:cubicBezTo>
                    <a:pt x="1257627" y="1060698"/>
                    <a:pt x="1239431" y="1078894"/>
                    <a:pt x="1216985" y="1078894"/>
                  </a:cubicBezTo>
                  <a:lnTo>
                    <a:pt x="40642" y="1078894"/>
                  </a:lnTo>
                  <a:cubicBezTo>
                    <a:pt x="18196" y="1078894"/>
                    <a:pt x="0" y="1060698"/>
                    <a:pt x="0" y="1038252"/>
                  </a:cubicBezTo>
                  <a:lnTo>
                    <a:pt x="0" y="40642"/>
                  </a:lnTo>
                  <a:cubicBezTo>
                    <a:pt x="0" y="18196"/>
                    <a:pt x="18196" y="0"/>
                    <a:pt x="406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84655" y="4392202"/>
            <a:ext cx="569605" cy="4453160"/>
            <a:chOff x="0" y="0"/>
            <a:chExt cx="150019" cy="117284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019" cy="1172849"/>
            </a:xfrm>
            <a:custGeom>
              <a:avLst/>
              <a:gdLst/>
              <a:ahLst/>
              <a:cxnLst/>
              <a:rect l="l" t="t" r="r" b="b"/>
              <a:pathLst>
                <a:path w="150019" h="1172849">
                  <a:moveTo>
                    <a:pt x="75010" y="0"/>
                  </a:moveTo>
                  <a:lnTo>
                    <a:pt x="75010" y="0"/>
                  </a:lnTo>
                  <a:cubicBezTo>
                    <a:pt x="94903" y="0"/>
                    <a:pt x="113982" y="7903"/>
                    <a:pt x="128049" y="21970"/>
                  </a:cubicBezTo>
                  <a:cubicBezTo>
                    <a:pt x="142117" y="36037"/>
                    <a:pt x="150019" y="55116"/>
                    <a:pt x="150019" y="75010"/>
                  </a:cubicBezTo>
                  <a:lnTo>
                    <a:pt x="150019" y="1097839"/>
                  </a:lnTo>
                  <a:cubicBezTo>
                    <a:pt x="150019" y="1139266"/>
                    <a:pt x="116436" y="1172849"/>
                    <a:pt x="75010" y="1172849"/>
                  </a:cubicBezTo>
                  <a:lnTo>
                    <a:pt x="75010" y="1172849"/>
                  </a:lnTo>
                  <a:cubicBezTo>
                    <a:pt x="33583" y="1172849"/>
                    <a:pt x="0" y="1139266"/>
                    <a:pt x="0" y="1097839"/>
                  </a:cubicBezTo>
                  <a:lnTo>
                    <a:pt x="0" y="75010"/>
                  </a:lnTo>
                  <a:cubicBezTo>
                    <a:pt x="0" y="33583"/>
                    <a:pt x="33583" y="0"/>
                    <a:pt x="7501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50019" cy="12490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800"/>
                </a:lnSpc>
              </a:pPr>
              <a:r>
                <a:rPr lang="en-US" sz="2800" u="none" strike="noStrike" spc="32" dirty="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1</a:t>
              </a:r>
            </a:p>
            <a:p>
              <a:pPr marL="0" lvl="0" indent="0" algn="ctr">
                <a:lnSpc>
                  <a:spcPts val="2800"/>
                </a:lnSpc>
              </a:pPr>
              <a:r>
                <a:rPr lang="en-US" sz="2800" u="none" strike="noStrike" spc="32" dirty="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2</a:t>
              </a:r>
            </a:p>
            <a:p>
              <a:pPr marL="0" lvl="0" indent="0" algn="ctr">
                <a:lnSpc>
                  <a:spcPts val="2800"/>
                </a:lnSpc>
              </a:pPr>
              <a:r>
                <a:rPr lang="en-US" sz="2800" u="none" strike="noStrike" spc="32" dirty="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3</a:t>
              </a:r>
            </a:p>
            <a:p>
              <a:pPr marL="0" lvl="0" indent="0" algn="ctr">
                <a:lnSpc>
                  <a:spcPts val="2800"/>
                </a:lnSpc>
              </a:pPr>
              <a:r>
                <a:rPr lang="en-US" sz="2800" u="none" strike="noStrike" spc="32" dirty="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4</a:t>
              </a:r>
            </a:p>
            <a:p>
              <a:pPr marL="0" lvl="0" indent="0" algn="ctr">
                <a:lnSpc>
                  <a:spcPts val="2800"/>
                </a:lnSpc>
              </a:pPr>
              <a:r>
                <a:rPr lang="en-US" sz="2800" u="none" strike="noStrike" spc="32" dirty="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5</a:t>
              </a:r>
            </a:p>
            <a:p>
              <a:pPr marL="0" lvl="0" indent="0" algn="ctr">
                <a:lnSpc>
                  <a:spcPts val="2800"/>
                </a:lnSpc>
              </a:pPr>
              <a:r>
                <a:rPr lang="en-US" sz="2800" u="none" strike="noStrike" spc="32" dirty="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6</a:t>
              </a:r>
            </a:p>
            <a:p>
              <a:pPr marL="0" lvl="0" indent="0" algn="ctr">
                <a:lnSpc>
                  <a:spcPts val="2800"/>
                </a:lnSpc>
              </a:pPr>
              <a:r>
                <a:rPr lang="en-US" sz="2800" u="none" strike="noStrike" spc="32" dirty="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7</a:t>
              </a:r>
            </a:p>
            <a:p>
              <a:pPr marL="0" lvl="0" indent="0" algn="ctr">
                <a:lnSpc>
                  <a:spcPts val="2800"/>
                </a:lnSpc>
              </a:pPr>
              <a:r>
                <a:rPr lang="en-US" sz="2800" u="none" strike="noStrike" spc="32" dirty="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8</a:t>
              </a:r>
            </a:p>
            <a:p>
              <a:pPr marL="0" lvl="0" indent="0" algn="ctr">
                <a:lnSpc>
                  <a:spcPts val="2800"/>
                </a:lnSpc>
              </a:pPr>
              <a:endParaRPr lang="en-US" sz="2000" u="none" strike="noStrike" spc="32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50121" y="4699296"/>
            <a:ext cx="6687725" cy="2877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mn-MN" sz="2800" dirty="0">
                <a:solidFill>
                  <a:schemeClr val="bg1"/>
                </a:solidFill>
              </a:rPr>
              <a:t>Энэ төслийг хийх санаа яагаад төрсөн бэ? </a:t>
            </a:r>
          </a:p>
          <a:p>
            <a:pPr>
              <a:lnSpc>
                <a:spcPts val="2800"/>
              </a:lnSpc>
            </a:pPr>
            <a:r>
              <a:rPr lang="mn-MN" sz="2800" dirty="0">
                <a:solidFill>
                  <a:schemeClr val="bg1"/>
                </a:solidFill>
              </a:rPr>
              <a:t>Ямар </a:t>
            </a:r>
            <a:r>
              <a:rPr lang="en-US" sz="2800" dirty="0">
                <a:solidFill>
                  <a:schemeClr val="bg1"/>
                </a:solidFill>
              </a:rPr>
              <a:t>AI </a:t>
            </a:r>
            <a:r>
              <a:rPr lang="mn-MN" sz="2800" dirty="0">
                <a:solidFill>
                  <a:schemeClr val="bg1"/>
                </a:solidFill>
              </a:rPr>
              <a:t>аргачлал ашигласан талаар</a:t>
            </a:r>
          </a:p>
          <a:p>
            <a:pPr>
              <a:lnSpc>
                <a:spcPts val="2800"/>
              </a:lnSpc>
            </a:pPr>
            <a:r>
              <a:rPr lang="mn-MN" sz="2800" dirty="0">
                <a:solidFill>
                  <a:schemeClr val="bg1"/>
                </a:solidFill>
              </a:rPr>
              <a:t>Төслийнхөө зорилго болон хийсэн зүйл </a:t>
            </a:r>
          </a:p>
          <a:p>
            <a:pPr>
              <a:lnSpc>
                <a:spcPts val="2800"/>
              </a:lnSpc>
            </a:pPr>
            <a:r>
              <a:rPr lang="mn-MN" sz="2800" dirty="0">
                <a:solidFill>
                  <a:schemeClr val="bg1"/>
                </a:solidFill>
              </a:rPr>
              <a:t>Үр дүн </a:t>
            </a:r>
          </a:p>
          <a:p>
            <a:pPr>
              <a:lnSpc>
                <a:spcPts val="2800"/>
              </a:lnSpc>
            </a:pPr>
            <a:r>
              <a:rPr lang="mn-MN" sz="2800" dirty="0">
                <a:solidFill>
                  <a:schemeClr val="bg1"/>
                </a:solidFill>
              </a:rPr>
              <a:t>Хамгийн сонирхолтой байсан зүйл </a:t>
            </a:r>
          </a:p>
          <a:p>
            <a:pPr>
              <a:lnSpc>
                <a:spcPts val="2800"/>
              </a:lnSpc>
            </a:pPr>
            <a:r>
              <a:rPr lang="mn-MN" sz="2800" dirty="0">
                <a:solidFill>
                  <a:schemeClr val="bg1"/>
                </a:solidFill>
              </a:rPr>
              <a:t>Сайжруулах санаа, цаашид </a:t>
            </a:r>
            <a:r>
              <a:rPr lang="en-US" sz="2800" dirty="0">
                <a:solidFill>
                  <a:schemeClr val="bg1"/>
                </a:solidFill>
              </a:rPr>
              <a:t>AI </a:t>
            </a:r>
            <a:r>
              <a:rPr lang="mn-MN" sz="2800" dirty="0">
                <a:solidFill>
                  <a:schemeClr val="bg1"/>
                </a:solidFill>
              </a:rPr>
              <a:t>ыг хэрэглэх шалтгаан </a:t>
            </a:r>
          </a:p>
          <a:p>
            <a:pPr>
              <a:lnSpc>
                <a:spcPts val="2800"/>
              </a:lnSpc>
            </a:pPr>
            <a:r>
              <a:rPr lang="mn-MN" sz="2800" dirty="0">
                <a:solidFill>
                  <a:schemeClr val="bg1"/>
                </a:solidFill>
              </a:rPr>
              <a:t>Ирээдүйд юу хиймээр байна вэ?</a:t>
            </a:r>
            <a:endParaRPr lang="en-US" sz="2800" u="none" strike="noStrike" spc="32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5089959" y="1028700"/>
            <a:ext cx="2152402" cy="775062"/>
          </a:xfrm>
          <a:custGeom>
            <a:avLst/>
            <a:gdLst/>
            <a:ahLst/>
            <a:cxnLst/>
            <a:rect l="l" t="t" r="r" b="b"/>
            <a:pathLst>
              <a:path w="2152402" h="775062">
                <a:moveTo>
                  <a:pt x="0" y="0"/>
                </a:moveTo>
                <a:lnTo>
                  <a:pt x="2152402" y="0"/>
                </a:lnTo>
                <a:lnTo>
                  <a:pt x="2152402" y="775062"/>
                </a:lnTo>
                <a:lnTo>
                  <a:pt x="0" y="775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3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2657579" y="2473781"/>
            <a:ext cx="12972843" cy="5339439"/>
            <a:chOff x="0" y="0"/>
            <a:chExt cx="3416716" cy="14062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16716" cy="1406272"/>
            </a:xfrm>
            <a:custGeom>
              <a:avLst/>
              <a:gdLst/>
              <a:ahLst/>
              <a:cxnLst/>
              <a:rect l="l" t="t" r="r" b="b"/>
              <a:pathLst>
                <a:path w="3416716" h="1406272">
                  <a:moveTo>
                    <a:pt x="0" y="0"/>
                  </a:moveTo>
                  <a:lnTo>
                    <a:pt x="3416716" y="0"/>
                  </a:lnTo>
                  <a:lnTo>
                    <a:pt x="3416716" y="1406272"/>
                  </a:lnTo>
                  <a:lnTo>
                    <a:pt x="0" y="1406272"/>
                  </a:lnTo>
                  <a:close/>
                </a:path>
              </a:pathLst>
            </a:custGeom>
            <a:gradFill rotWithShape="1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10A5FF">
                      <a:alpha val="100000"/>
                    </a:srgbClr>
                  </a:gs>
                  <a:gs pos="100000">
                    <a:srgbClr val="041E4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16716" cy="1482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581400" y="191212"/>
            <a:ext cx="9786261" cy="202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94"/>
              </a:lnSpc>
            </a:pPr>
            <a:r>
              <a:rPr lang="mn-MN" sz="6600" dirty="0">
                <a:solidFill>
                  <a:schemeClr val="bg1"/>
                </a:solidFill>
              </a:rPr>
              <a:t>Энэ төслийг хийх санаа яагаад төрсөн бэ?</a:t>
            </a:r>
            <a:endParaRPr lang="en-US" sz="6072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160372" y="2857500"/>
            <a:ext cx="12079627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mn-MN" sz="4000" dirty="0">
                <a:solidFill>
                  <a:schemeClr val="bg1"/>
                </a:solidFill>
              </a:rPr>
              <a:t>Математикийн ЭЕШ-ыг 12 анги төгсөж байгаа сурагчдын ихэнх хувь нь өгдөг. Сурагчид 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mn-MN" sz="4000" dirty="0">
                <a:solidFill>
                  <a:schemeClr val="bg1"/>
                </a:solidFill>
              </a:rPr>
              <a:t>математикийн ЭЕШ-д бэлтгэхийн тулд тестийн хувилбар бүрийг системтэй бодох хэрэгтэй байдаг. </a:t>
            </a:r>
          </a:p>
          <a:p>
            <a:r>
              <a:rPr lang="mn-MN" sz="4000" dirty="0">
                <a:solidFill>
                  <a:schemeClr val="bg1"/>
                </a:solidFill>
              </a:rPr>
              <a:t>Автомат оноо тооцдог, хугацаа хязгаарладаг онлайн хэрэгсэл дутагдалтай байсан</a:t>
            </a:r>
          </a:p>
        </p:txBody>
      </p:sp>
      <p:sp>
        <p:nvSpPr>
          <p:cNvPr id="9" name="Freeform 9"/>
          <p:cNvSpPr/>
          <p:nvPr/>
        </p:nvSpPr>
        <p:spPr>
          <a:xfrm>
            <a:off x="15089959" y="1028700"/>
            <a:ext cx="2152402" cy="775062"/>
          </a:xfrm>
          <a:custGeom>
            <a:avLst/>
            <a:gdLst/>
            <a:ahLst/>
            <a:cxnLst/>
            <a:rect l="l" t="t" r="r" b="b"/>
            <a:pathLst>
              <a:path w="2152402" h="775062">
                <a:moveTo>
                  <a:pt x="0" y="0"/>
                </a:moveTo>
                <a:lnTo>
                  <a:pt x="2152402" y="0"/>
                </a:lnTo>
                <a:lnTo>
                  <a:pt x="2152402" y="775062"/>
                </a:lnTo>
                <a:lnTo>
                  <a:pt x="0" y="775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3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375865" y="1917083"/>
            <a:ext cx="9536271" cy="1886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8"/>
              </a:lnSpc>
            </a:pPr>
            <a:r>
              <a:rPr lang="ru-RU" sz="6000" dirty="0">
                <a:solidFill>
                  <a:schemeClr val="bg1"/>
                </a:solidFill>
              </a:rPr>
              <a:t>Ямар AI аргачлал ашигласан талаар</a:t>
            </a:r>
            <a:endParaRPr lang="en-US" sz="5753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2354410" y="3670993"/>
            <a:ext cx="4904890" cy="3015359"/>
            <a:chOff x="0" y="0"/>
            <a:chExt cx="1663179" cy="10224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63179" cy="1022465"/>
            </a:xfrm>
            <a:custGeom>
              <a:avLst/>
              <a:gdLst/>
              <a:ahLst/>
              <a:cxnLst/>
              <a:rect l="l" t="t" r="r" b="b"/>
              <a:pathLst>
                <a:path w="1663179" h="1022465">
                  <a:moveTo>
                    <a:pt x="22098" y="0"/>
                  </a:moveTo>
                  <a:lnTo>
                    <a:pt x="1641081" y="0"/>
                  </a:lnTo>
                  <a:cubicBezTo>
                    <a:pt x="1646942" y="0"/>
                    <a:pt x="1652562" y="2328"/>
                    <a:pt x="1656706" y="6472"/>
                  </a:cubicBezTo>
                  <a:cubicBezTo>
                    <a:pt x="1660851" y="10616"/>
                    <a:pt x="1663179" y="16237"/>
                    <a:pt x="1663179" y="22098"/>
                  </a:cubicBezTo>
                  <a:lnTo>
                    <a:pt x="1663179" y="1000368"/>
                  </a:lnTo>
                  <a:cubicBezTo>
                    <a:pt x="1663179" y="1012572"/>
                    <a:pt x="1653285" y="1022465"/>
                    <a:pt x="1641081" y="1022465"/>
                  </a:cubicBezTo>
                  <a:lnTo>
                    <a:pt x="22098" y="1022465"/>
                  </a:lnTo>
                  <a:cubicBezTo>
                    <a:pt x="9893" y="1022465"/>
                    <a:pt x="0" y="1012572"/>
                    <a:pt x="0" y="1000368"/>
                  </a:cubicBezTo>
                  <a:lnTo>
                    <a:pt x="0" y="22098"/>
                  </a:lnTo>
                  <a:cubicBezTo>
                    <a:pt x="0" y="9893"/>
                    <a:pt x="9893" y="0"/>
                    <a:pt x="220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11949" y="3670993"/>
            <a:ext cx="4904890" cy="3015359"/>
            <a:chOff x="0" y="0"/>
            <a:chExt cx="1663179" cy="10224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63179" cy="1022465"/>
            </a:xfrm>
            <a:custGeom>
              <a:avLst/>
              <a:gdLst/>
              <a:ahLst/>
              <a:cxnLst/>
              <a:rect l="l" t="t" r="r" b="b"/>
              <a:pathLst>
                <a:path w="1663179" h="1022465">
                  <a:moveTo>
                    <a:pt x="22098" y="0"/>
                  </a:moveTo>
                  <a:lnTo>
                    <a:pt x="1641081" y="0"/>
                  </a:lnTo>
                  <a:cubicBezTo>
                    <a:pt x="1646942" y="0"/>
                    <a:pt x="1652562" y="2328"/>
                    <a:pt x="1656706" y="6472"/>
                  </a:cubicBezTo>
                  <a:cubicBezTo>
                    <a:pt x="1660851" y="10616"/>
                    <a:pt x="1663179" y="16237"/>
                    <a:pt x="1663179" y="22098"/>
                  </a:cubicBezTo>
                  <a:lnTo>
                    <a:pt x="1663179" y="1000368"/>
                  </a:lnTo>
                  <a:cubicBezTo>
                    <a:pt x="1663179" y="1012572"/>
                    <a:pt x="1653285" y="1022465"/>
                    <a:pt x="1641081" y="1022465"/>
                  </a:cubicBezTo>
                  <a:lnTo>
                    <a:pt x="22098" y="1022465"/>
                  </a:lnTo>
                  <a:cubicBezTo>
                    <a:pt x="9893" y="1022465"/>
                    <a:pt x="0" y="1012572"/>
                    <a:pt x="0" y="1000368"/>
                  </a:cubicBezTo>
                  <a:lnTo>
                    <a:pt x="0" y="22098"/>
                  </a:lnTo>
                  <a:cubicBezTo>
                    <a:pt x="0" y="9893"/>
                    <a:pt x="9893" y="0"/>
                    <a:pt x="220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4963" y="3670993"/>
            <a:ext cx="4904890" cy="3015359"/>
            <a:chOff x="0" y="0"/>
            <a:chExt cx="1663179" cy="10224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3179" cy="1022465"/>
            </a:xfrm>
            <a:custGeom>
              <a:avLst/>
              <a:gdLst/>
              <a:ahLst/>
              <a:cxnLst/>
              <a:rect l="l" t="t" r="r" b="b"/>
              <a:pathLst>
                <a:path w="1663179" h="1022465">
                  <a:moveTo>
                    <a:pt x="22098" y="0"/>
                  </a:moveTo>
                  <a:lnTo>
                    <a:pt x="1641081" y="0"/>
                  </a:lnTo>
                  <a:cubicBezTo>
                    <a:pt x="1646942" y="0"/>
                    <a:pt x="1652562" y="2328"/>
                    <a:pt x="1656706" y="6472"/>
                  </a:cubicBezTo>
                  <a:cubicBezTo>
                    <a:pt x="1660851" y="10616"/>
                    <a:pt x="1663179" y="16237"/>
                    <a:pt x="1663179" y="22098"/>
                  </a:cubicBezTo>
                  <a:lnTo>
                    <a:pt x="1663179" y="1000368"/>
                  </a:lnTo>
                  <a:cubicBezTo>
                    <a:pt x="1663179" y="1012572"/>
                    <a:pt x="1653285" y="1022465"/>
                    <a:pt x="1641081" y="1022465"/>
                  </a:cubicBezTo>
                  <a:lnTo>
                    <a:pt x="22098" y="1022465"/>
                  </a:lnTo>
                  <a:cubicBezTo>
                    <a:pt x="9893" y="1022465"/>
                    <a:pt x="0" y="1012572"/>
                    <a:pt x="0" y="1000368"/>
                  </a:cubicBezTo>
                  <a:lnTo>
                    <a:pt x="0" y="22098"/>
                  </a:lnTo>
                  <a:cubicBezTo>
                    <a:pt x="0" y="9893"/>
                    <a:pt x="9893" y="0"/>
                    <a:pt x="220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95987" y="6386464"/>
            <a:ext cx="4421737" cy="2137960"/>
            <a:chOff x="0" y="0"/>
            <a:chExt cx="1076227" cy="5203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6227" cy="520368"/>
            </a:xfrm>
            <a:custGeom>
              <a:avLst/>
              <a:gdLst/>
              <a:ahLst/>
              <a:cxnLst/>
              <a:rect l="l" t="t" r="r" b="b"/>
              <a:pathLst>
                <a:path w="1076227" h="520368">
                  <a:moveTo>
                    <a:pt x="24512" y="0"/>
                  </a:moveTo>
                  <a:lnTo>
                    <a:pt x="1051715" y="0"/>
                  </a:lnTo>
                  <a:cubicBezTo>
                    <a:pt x="1065252" y="0"/>
                    <a:pt x="1076227" y="10975"/>
                    <a:pt x="1076227" y="24512"/>
                  </a:cubicBezTo>
                  <a:lnTo>
                    <a:pt x="1076227" y="495856"/>
                  </a:lnTo>
                  <a:cubicBezTo>
                    <a:pt x="1076227" y="509393"/>
                    <a:pt x="1065252" y="520368"/>
                    <a:pt x="1051715" y="520368"/>
                  </a:cubicBezTo>
                  <a:lnTo>
                    <a:pt x="24512" y="520368"/>
                  </a:lnTo>
                  <a:cubicBezTo>
                    <a:pt x="10975" y="520368"/>
                    <a:pt x="0" y="509393"/>
                    <a:pt x="0" y="495856"/>
                  </a:cubicBezTo>
                  <a:lnTo>
                    <a:pt x="0" y="24512"/>
                  </a:lnTo>
                  <a:cubicBezTo>
                    <a:pt x="0" y="10975"/>
                    <a:pt x="10975" y="0"/>
                    <a:pt x="245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10A5FF">
                      <a:alpha val="100000"/>
                    </a:srgbClr>
                  </a:gs>
                  <a:gs pos="100000">
                    <a:srgbClr val="041E4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1076227" cy="596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953525" y="6386464"/>
            <a:ext cx="4421737" cy="2137960"/>
            <a:chOff x="0" y="0"/>
            <a:chExt cx="1076227" cy="5203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6227" cy="520368"/>
            </a:xfrm>
            <a:custGeom>
              <a:avLst/>
              <a:gdLst/>
              <a:ahLst/>
              <a:cxnLst/>
              <a:rect l="l" t="t" r="r" b="b"/>
              <a:pathLst>
                <a:path w="1076227" h="520368">
                  <a:moveTo>
                    <a:pt x="24512" y="0"/>
                  </a:moveTo>
                  <a:lnTo>
                    <a:pt x="1051715" y="0"/>
                  </a:lnTo>
                  <a:cubicBezTo>
                    <a:pt x="1065252" y="0"/>
                    <a:pt x="1076227" y="10975"/>
                    <a:pt x="1076227" y="24512"/>
                  </a:cubicBezTo>
                  <a:lnTo>
                    <a:pt x="1076227" y="495856"/>
                  </a:lnTo>
                  <a:cubicBezTo>
                    <a:pt x="1076227" y="509393"/>
                    <a:pt x="1065252" y="520368"/>
                    <a:pt x="1051715" y="520368"/>
                  </a:cubicBezTo>
                  <a:lnTo>
                    <a:pt x="24512" y="520368"/>
                  </a:lnTo>
                  <a:cubicBezTo>
                    <a:pt x="10975" y="520368"/>
                    <a:pt x="0" y="509393"/>
                    <a:pt x="0" y="495856"/>
                  </a:cubicBezTo>
                  <a:lnTo>
                    <a:pt x="0" y="24512"/>
                  </a:lnTo>
                  <a:cubicBezTo>
                    <a:pt x="0" y="10975"/>
                    <a:pt x="10975" y="0"/>
                    <a:pt x="245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10A5FF">
                      <a:alpha val="100000"/>
                    </a:srgbClr>
                  </a:gs>
                  <a:gs pos="100000">
                    <a:srgbClr val="041E4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1076227" cy="596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06539" y="6386464"/>
            <a:ext cx="4421737" cy="2137960"/>
            <a:chOff x="0" y="0"/>
            <a:chExt cx="1076227" cy="5203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6227" cy="520368"/>
            </a:xfrm>
            <a:custGeom>
              <a:avLst/>
              <a:gdLst/>
              <a:ahLst/>
              <a:cxnLst/>
              <a:rect l="l" t="t" r="r" b="b"/>
              <a:pathLst>
                <a:path w="1076227" h="520368">
                  <a:moveTo>
                    <a:pt x="24512" y="0"/>
                  </a:moveTo>
                  <a:lnTo>
                    <a:pt x="1051715" y="0"/>
                  </a:lnTo>
                  <a:cubicBezTo>
                    <a:pt x="1065252" y="0"/>
                    <a:pt x="1076227" y="10975"/>
                    <a:pt x="1076227" y="24512"/>
                  </a:cubicBezTo>
                  <a:lnTo>
                    <a:pt x="1076227" y="495856"/>
                  </a:lnTo>
                  <a:cubicBezTo>
                    <a:pt x="1076227" y="509393"/>
                    <a:pt x="1065252" y="520368"/>
                    <a:pt x="1051715" y="520368"/>
                  </a:cubicBezTo>
                  <a:lnTo>
                    <a:pt x="24512" y="520368"/>
                  </a:lnTo>
                  <a:cubicBezTo>
                    <a:pt x="10975" y="520368"/>
                    <a:pt x="0" y="509393"/>
                    <a:pt x="0" y="495856"/>
                  </a:cubicBezTo>
                  <a:lnTo>
                    <a:pt x="0" y="24512"/>
                  </a:lnTo>
                  <a:cubicBezTo>
                    <a:pt x="0" y="10975"/>
                    <a:pt x="10975" y="0"/>
                    <a:pt x="245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10A5FF">
                      <a:alpha val="100000"/>
                    </a:srgbClr>
                  </a:gs>
                  <a:gs pos="100000">
                    <a:srgbClr val="041E4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1076227" cy="596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88071" y="6629201"/>
            <a:ext cx="4037568" cy="94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just">
              <a:lnSpc>
                <a:spcPts val="2445"/>
              </a:lnSpc>
            </a:pPr>
            <a:r>
              <a:rPr lang="mn-MN" sz="2800" dirty="0">
                <a:solidFill>
                  <a:schemeClr val="bg1"/>
                </a:solidFill>
              </a:rPr>
              <a:t>Автомат оноо шалгалт, тайлбар үзүүлэхэд </a:t>
            </a:r>
            <a:r>
              <a:rPr lang="en-US" sz="2800" dirty="0">
                <a:solidFill>
                  <a:schemeClr val="bg1"/>
                </a:solidFill>
              </a:rPr>
              <a:t>AI </a:t>
            </a:r>
            <a:r>
              <a:rPr lang="mn-MN" sz="2800" dirty="0">
                <a:solidFill>
                  <a:schemeClr val="bg1"/>
                </a:solidFill>
              </a:rPr>
              <a:t>хэрэглэсэн</a:t>
            </a:r>
            <a:endParaRPr lang="en-US" sz="2800" u="none" strike="noStrike" spc="73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145610" y="6629201"/>
            <a:ext cx="4037568" cy="152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45"/>
              </a:lnSpc>
            </a:pPr>
            <a:r>
              <a:rPr lang="en-US" sz="2800" dirty="0">
                <a:solidFill>
                  <a:schemeClr val="bg1"/>
                </a:solidFill>
              </a:rPr>
              <a:t>Machine Learning-</a:t>
            </a:r>
            <a:r>
              <a:rPr lang="mn-MN" sz="2800" dirty="0">
                <a:solidFill>
                  <a:schemeClr val="bg1"/>
                </a:solidFill>
              </a:rPr>
              <a:t>ээр сурагчдын онооны статистикийг шинжлэх боломж</a:t>
            </a:r>
          </a:p>
          <a:p>
            <a:pPr marL="0" lvl="0" indent="0" algn="just">
              <a:lnSpc>
                <a:spcPts val="2445"/>
              </a:lnSpc>
            </a:pPr>
            <a:r>
              <a:rPr lang="en-US" sz="1746" u="none" strike="noStrike" spc="73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98624" y="6629201"/>
            <a:ext cx="4037568" cy="172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 Natural Language Processing (NLP) </a:t>
            </a:r>
            <a:r>
              <a:rPr lang="mn-MN" sz="2800" dirty="0">
                <a:solidFill>
                  <a:schemeClr val="bg1"/>
                </a:solidFill>
              </a:rPr>
              <a:t>ашиглан </a:t>
            </a:r>
            <a:r>
              <a:rPr lang="en-US" sz="2800" dirty="0">
                <a:solidFill>
                  <a:schemeClr val="bg1"/>
                </a:solidFill>
              </a:rPr>
              <a:t>PDF-</a:t>
            </a:r>
            <a:r>
              <a:rPr lang="mn-MN" sz="2800" dirty="0">
                <a:solidFill>
                  <a:schemeClr val="bg1"/>
                </a:solidFill>
              </a:rPr>
              <a:t>ээс тест автоматаар хөрвүүлэх</a:t>
            </a:r>
          </a:p>
        </p:txBody>
      </p:sp>
      <p:sp>
        <p:nvSpPr>
          <p:cNvPr id="22" name="Freeform 22"/>
          <p:cNvSpPr/>
          <p:nvPr/>
        </p:nvSpPr>
        <p:spPr>
          <a:xfrm>
            <a:off x="15089959" y="1028700"/>
            <a:ext cx="2152402" cy="775062"/>
          </a:xfrm>
          <a:custGeom>
            <a:avLst/>
            <a:gdLst/>
            <a:ahLst/>
            <a:cxnLst/>
            <a:rect l="l" t="t" r="r" b="b"/>
            <a:pathLst>
              <a:path w="2152402" h="775062">
                <a:moveTo>
                  <a:pt x="0" y="0"/>
                </a:moveTo>
                <a:lnTo>
                  <a:pt x="2152402" y="0"/>
                </a:lnTo>
                <a:lnTo>
                  <a:pt x="2152402" y="775062"/>
                </a:lnTo>
                <a:lnTo>
                  <a:pt x="0" y="775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3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8518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229588" y="3111803"/>
            <a:ext cx="571981" cy="57198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00"/>
                </a:lnSpc>
                <a:spcBef>
                  <a:spcPct val="0"/>
                </a:spcBef>
              </a:pPr>
              <a:endParaRPr lang="en-US" sz="2000" spc="84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9588" y="4628206"/>
            <a:ext cx="571981" cy="57198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02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9588" y="6197468"/>
            <a:ext cx="571981" cy="57198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03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29588" y="7814354"/>
            <a:ext cx="571981" cy="57198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04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29588" y="1447555"/>
            <a:ext cx="14391412" cy="1260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48"/>
              </a:lnSpc>
            </a:pPr>
            <a:r>
              <a:rPr lang="ru-RU" sz="5400" dirty="0">
                <a:solidFill>
                  <a:schemeClr val="bg1"/>
                </a:solidFill>
              </a:rPr>
              <a:t>Төслийн зорилго болон хийсэн зүйл</a:t>
            </a:r>
            <a:endParaRPr lang="en-US" sz="5400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032183" y="3087746"/>
            <a:ext cx="805337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mn-MN" sz="2400" dirty="0"/>
              <a:t>- </a:t>
            </a:r>
            <a:r>
              <a:rPr lang="mn-MN" sz="2800" dirty="0">
                <a:solidFill>
                  <a:schemeClr val="bg1"/>
                </a:solidFill>
              </a:rPr>
              <a:t>Зорилго: Сурагчдыг ЭЕШ-д бэлдэхэд дэмжлэг үзүүлэх</a:t>
            </a:r>
          </a:p>
          <a:p>
            <a:r>
              <a:rPr lang="mn-MN" sz="24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91412" y="4677033"/>
            <a:ext cx="8053372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107"/>
              </a:lnSpc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mn-MN" sz="2800" dirty="0">
                <a:solidFill>
                  <a:schemeClr val="bg1"/>
                </a:solidFill>
              </a:rPr>
              <a:t>40 асуулттай 10 хувилбарын жишиг тест</a:t>
            </a:r>
            <a:endParaRPr lang="en-US" sz="2800" u="none" strike="noStrike" spc="93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032183" y="6173411"/>
            <a:ext cx="8053372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107"/>
              </a:lnSpc>
            </a:pPr>
            <a:r>
              <a:rPr lang="mn-MN" sz="2800" dirty="0">
                <a:solidFill>
                  <a:schemeClr val="bg1"/>
                </a:solidFill>
              </a:rPr>
              <a:t>Хугацаа (100 минут) тоологч</a:t>
            </a:r>
            <a:r>
              <a:rPr lang="en-US" sz="2800" u="none" strike="noStrike" spc="93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32183" y="7790297"/>
            <a:ext cx="8053372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107"/>
              </a:lnSpc>
            </a:pPr>
            <a:r>
              <a:rPr lang="mn-MN" sz="2800" dirty="0">
                <a:solidFill>
                  <a:schemeClr val="bg1"/>
                </a:solidFill>
              </a:rPr>
              <a:t>Автомат оноо тооцоолол</a:t>
            </a:r>
            <a:endParaRPr lang="en-US" sz="2800" u="none" strike="noStrike" spc="93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5089959" y="1028700"/>
            <a:ext cx="2152402" cy="775062"/>
          </a:xfrm>
          <a:custGeom>
            <a:avLst/>
            <a:gdLst/>
            <a:ahLst/>
            <a:cxnLst/>
            <a:rect l="l" t="t" r="r" b="b"/>
            <a:pathLst>
              <a:path w="2152402" h="775062">
                <a:moveTo>
                  <a:pt x="0" y="0"/>
                </a:moveTo>
                <a:lnTo>
                  <a:pt x="2152402" y="0"/>
                </a:lnTo>
                <a:lnTo>
                  <a:pt x="2152402" y="775062"/>
                </a:lnTo>
                <a:lnTo>
                  <a:pt x="0" y="775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3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632927" y="2053180"/>
            <a:ext cx="13022147" cy="4419905"/>
            <a:chOff x="0" y="0"/>
            <a:chExt cx="2564431" cy="870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64431" cy="870405"/>
            </a:xfrm>
            <a:custGeom>
              <a:avLst/>
              <a:gdLst/>
              <a:ahLst/>
              <a:cxnLst/>
              <a:rect l="l" t="t" r="r" b="b"/>
              <a:pathLst>
                <a:path w="2564431" h="870405">
                  <a:moveTo>
                    <a:pt x="23186" y="0"/>
                  </a:moveTo>
                  <a:lnTo>
                    <a:pt x="2541245" y="0"/>
                  </a:lnTo>
                  <a:cubicBezTo>
                    <a:pt x="2547394" y="0"/>
                    <a:pt x="2553291" y="2443"/>
                    <a:pt x="2557640" y="6791"/>
                  </a:cubicBezTo>
                  <a:cubicBezTo>
                    <a:pt x="2561988" y="11139"/>
                    <a:pt x="2564431" y="17037"/>
                    <a:pt x="2564431" y="23186"/>
                  </a:cubicBezTo>
                  <a:lnTo>
                    <a:pt x="2564431" y="847219"/>
                  </a:lnTo>
                  <a:cubicBezTo>
                    <a:pt x="2564431" y="860024"/>
                    <a:pt x="2554050" y="870405"/>
                    <a:pt x="2541245" y="870405"/>
                  </a:cubicBezTo>
                  <a:lnTo>
                    <a:pt x="23186" y="870405"/>
                  </a:lnTo>
                  <a:cubicBezTo>
                    <a:pt x="10381" y="870405"/>
                    <a:pt x="0" y="860024"/>
                    <a:pt x="0" y="847219"/>
                  </a:cubicBezTo>
                  <a:lnTo>
                    <a:pt x="0" y="23186"/>
                  </a:lnTo>
                  <a:cubicBezTo>
                    <a:pt x="0" y="10381"/>
                    <a:pt x="10381" y="0"/>
                    <a:pt x="231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924800" y="573372"/>
            <a:ext cx="6795667" cy="84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82"/>
              </a:lnSpc>
            </a:pPr>
            <a:r>
              <a:rPr lang="mn-MN" sz="5294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Үр дүн</a:t>
            </a:r>
            <a:endParaRPr lang="en-US" sz="5294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089959" y="1028700"/>
            <a:ext cx="2152402" cy="775062"/>
          </a:xfrm>
          <a:custGeom>
            <a:avLst/>
            <a:gdLst/>
            <a:ahLst/>
            <a:cxnLst/>
            <a:rect l="l" t="t" r="r" b="b"/>
            <a:pathLst>
              <a:path w="2152402" h="775062">
                <a:moveTo>
                  <a:pt x="0" y="0"/>
                </a:moveTo>
                <a:lnTo>
                  <a:pt x="2152402" y="0"/>
                </a:lnTo>
                <a:lnTo>
                  <a:pt x="2152402" y="775062"/>
                </a:lnTo>
                <a:lnTo>
                  <a:pt x="0" y="775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3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32806" t="-48141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715061" y="1822585"/>
            <a:ext cx="12857878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9"/>
              </a:lnSpc>
            </a:pPr>
            <a:r>
              <a:rPr lang="mn-MN" sz="6600" dirty="0">
                <a:solidFill>
                  <a:schemeClr val="bg1"/>
                </a:solidFill>
              </a:rPr>
              <a:t>Хамгийн сонирхолтой байсан зүйл</a:t>
            </a:r>
            <a:endParaRPr lang="en-US" sz="6114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8143" y="6135494"/>
            <a:ext cx="3764565" cy="1011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just">
              <a:lnSpc>
                <a:spcPts val="2580"/>
              </a:lnSpc>
            </a:pPr>
            <a:r>
              <a:rPr lang="en-US" sz="2800" dirty="0">
                <a:solidFill>
                  <a:schemeClr val="bg1"/>
                </a:solidFill>
              </a:rPr>
              <a:t>PDF-</a:t>
            </a:r>
            <a:r>
              <a:rPr lang="mn-MN" sz="2800" dirty="0">
                <a:solidFill>
                  <a:schemeClr val="bg1"/>
                </a:solidFill>
              </a:rPr>
              <a:t>ээс тестүүдийг автоматаар ялгаж </a:t>
            </a:r>
            <a:r>
              <a:rPr lang="en-US" sz="2800" dirty="0">
                <a:solidFill>
                  <a:schemeClr val="bg1"/>
                </a:solidFill>
              </a:rPr>
              <a:t>CSV </a:t>
            </a:r>
            <a:r>
              <a:rPr lang="mn-MN" sz="2800" dirty="0">
                <a:solidFill>
                  <a:schemeClr val="bg1"/>
                </a:solidFill>
              </a:rPr>
              <a:t>болгон хөрвүүлэх</a:t>
            </a:r>
            <a:endParaRPr lang="en-US" sz="2800" u="none" strike="noStrike" spc="77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021752" y="6135494"/>
            <a:ext cx="3764565" cy="1011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just">
              <a:lnSpc>
                <a:spcPts val="2580"/>
              </a:lnSpc>
            </a:pPr>
            <a:r>
              <a:rPr lang="mn-MN" sz="2800" dirty="0">
                <a:solidFill>
                  <a:schemeClr val="bg1"/>
                </a:solidFill>
              </a:rPr>
              <a:t>Таймер болон оноо тооцох функцийг </a:t>
            </a:r>
            <a:r>
              <a:rPr lang="en-US" sz="2800" dirty="0">
                <a:solidFill>
                  <a:schemeClr val="bg1"/>
                </a:solidFill>
              </a:rPr>
              <a:t>UI </a:t>
            </a:r>
            <a:r>
              <a:rPr lang="mn-MN" sz="2800" dirty="0">
                <a:solidFill>
                  <a:schemeClr val="bg1"/>
                </a:solidFill>
              </a:rPr>
              <a:t>дээр ажиллуулах</a:t>
            </a:r>
            <a:endParaRPr lang="en-US" sz="2800" u="none" strike="noStrike" spc="77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06352" y="6135494"/>
            <a:ext cx="3764565" cy="1011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just">
              <a:lnSpc>
                <a:spcPts val="2580"/>
              </a:lnSpc>
            </a:pPr>
            <a:r>
              <a:rPr lang="mn-MN" sz="2800" dirty="0">
                <a:solidFill>
                  <a:schemeClr val="bg1"/>
                </a:solidFill>
              </a:rPr>
              <a:t>Хувилбаруудыг динамикаар нэмэх боломж</a:t>
            </a:r>
            <a:endParaRPr lang="en-US" sz="2800" u="none" strike="noStrike" spc="77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067151" y="6135494"/>
            <a:ext cx="3764565" cy="134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80"/>
              </a:lnSpc>
            </a:pPr>
            <a:r>
              <a:rPr lang="mn-MN" sz="2800" u="none" strike="noStrike" spc="77" dirty="0">
                <a:solidFill>
                  <a:schemeClr val="bg1"/>
                </a:solidFill>
                <a:latin typeface="Telegraf"/>
                <a:ea typeface="Telegraf"/>
                <a:cs typeface="Telegraf"/>
                <a:sym typeface="Telegraf"/>
              </a:rPr>
              <a:t>Сурагч алдаатай бодсон бодлогоо юун дээр алдсанаа шууд харах боломжтой</a:t>
            </a:r>
            <a:endParaRPr lang="en-US" sz="2800" u="none" strike="noStrike" spc="77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456284" y="4592503"/>
            <a:ext cx="1476315" cy="14763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39893" y="4592503"/>
            <a:ext cx="1476315" cy="147631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24492" y="4592503"/>
            <a:ext cx="1476315" cy="14763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985292" y="4592503"/>
            <a:ext cx="1476315" cy="14763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838787" y="4885579"/>
            <a:ext cx="659593" cy="909214"/>
          </a:xfrm>
          <a:custGeom>
            <a:avLst/>
            <a:gdLst/>
            <a:ahLst/>
            <a:cxnLst/>
            <a:rect l="l" t="t" r="r" b="b"/>
            <a:pathLst>
              <a:path w="659593" h="909214">
                <a:moveTo>
                  <a:pt x="0" y="0"/>
                </a:moveTo>
                <a:lnTo>
                  <a:pt x="659594" y="0"/>
                </a:lnTo>
                <a:lnTo>
                  <a:pt x="659594" y="909214"/>
                </a:lnTo>
                <a:lnTo>
                  <a:pt x="0" y="909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4258246" y="4852227"/>
            <a:ext cx="930407" cy="930407"/>
          </a:xfrm>
          <a:custGeom>
            <a:avLst/>
            <a:gdLst/>
            <a:ahLst/>
            <a:cxnLst/>
            <a:rect l="l" t="t" r="r" b="b"/>
            <a:pathLst>
              <a:path w="930407" h="930407">
                <a:moveTo>
                  <a:pt x="0" y="0"/>
                </a:moveTo>
                <a:lnTo>
                  <a:pt x="930407" y="0"/>
                </a:lnTo>
                <a:lnTo>
                  <a:pt x="930407" y="930407"/>
                </a:lnTo>
                <a:lnTo>
                  <a:pt x="0" y="9304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5241918" y="4911011"/>
            <a:ext cx="858350" cy="858350"/>
          </a:xfrm>
          <a:custGeom>
            <a:avLst/>
            <a:gdLst/>
            <a:ahLst/>
            <a:cxnLst/>
            <a:rect l="l" t="t" r="r" b="b"/>
            <a:pathLst>
              <a:path w="858350" h="858350">
                <a:moveTo>
                  <a:pt x="0" y="0"/>
                </a:moveTo>
                <a:lnTo>
                  <a:pt x="858349" y="0"/>
                </a:lnTo>
                <a:lnTo>
                  <a:pt x="858349" y="858350"/>
                </a:lnTo>
                <a:lnTo>
                  <a:pt x="0" y="8583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9692809" y="4833926"/>
            <a:ext cx="967009" cy="967009"/>
          </a:xfrm>
          <a:custGeom>
            <a:avLst/>
            <a:gdLst/>
            <a:ahLst/>
            <a:cxnLst/>
            <a:rect l="l" t="t" r="r" b="b"/>
            <a:pathLst>
              <a:path w="967009" h="967009">
                <a:moveTo>
                  <a:pt x="0" y="0"/>
                </a:moveTo>
                <a:lnTo>
                  <a:pt x="967009" y="0"/>
                </a:lnTo>
                <a:lnTo>
                  <a:pt x="967009" y="967009"/>
                </a:lnTo>
                <a:lnTo>
                  <a:pt x="0" y="9670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5089959" y="1028700"/>
            <a:ext cx="2152402" cy="775062"/>
          </a:xfrm>
          <a:custGeom>
            <a:avLst/>
            <a:gdLst/>
            <a:ahLst/>
            <a:cxnLst/>
            <a:rect l="l" t="t" r="r" b="b"/>
            <a:pathLst>
              <a:path w="2152402" h="775062">
                <a:moveTo>
                  <a:pt x="0" y="0"/>
                </a:moveTo>
                <a:lnTo>
                  <a:pt x="2152402" y="0"/>
                </a:lnTo>
                <a:lnTo>
                  <a:pt x="2152402" y="775062"/>
                </a:lnTo>
                <a:lnTo>
                  <a:pt x="0" y="775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333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810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4171173"/>
            <a:ext cx="1010106" cy="1186640"/>
            <a:chOff x="0" y="0"/>
            <a:chExt cx="205815" cy="241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815" cy="241785"/>
            </a:xfrm>
            <a:custGeom>
              <a:avLst/>
              <a:gdLst/>
              <a:ahLst/>
              <a:cxnLst/>
              <a:rect l="l" t="t" r="r" b="b"/>
              <a:pathLst>
                <a:path w="205815" h="241785">
                  <a:moveTo>
                    <a:pt x="0" y="0"/>
                  </a:moveTo>
                  <a:lnTo>
                    <a:pt x="205815" y="0"/>
                  </a:lnTo>
                  <a:lnTo>
                    <a:pt x="205815" y="241785"/>
                  </a:lnTo>
                  <a:lnTo>
                    <a:pt x="0" y="241785"/>
                  </a:lnTo>
                  <a:close/>
                </a:path>
              </a:pathLst>
            </a:custGeom>
            <a:gradFill rotWithShape="1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05815" cy="2989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01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614989"/>
            <a:ext cx="1010106" cy="1186640"/>
            <a:chOff x="0" y="0"/>
            <a:chExt cx="205815" cy="2417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5815" cy="241785"/>
            </a:xfrm>
            <a:custGeom>
              <a:avLst/>
              <a:gdLst/>
              <a:ahLst/>
              <a:cxnLst/>
              <a:rect l="l" t="t" r="r" b="b"/>
              <a:pathLst>
                <a:path w="205815" h="241785">
                  <a:moveTo>
                    <a:pt x="0" y="0"/>
                  </a:moveTo>
                  <a:lnTo>
                    <a:pt x="205815" y="0"/>
                  </a:lnTo>
                  <a:lnTo>
                    <a:pt x="205815" y="241785"/>
                  </a:lnTo>
                  <a:lnTo>
                    <a:pt x="0" y="241785"/>
                  </a:lnTo>
                  <a:close/>
                </a:path>
              </a:pathLst>
            </a:custGeom>
            <a:gradFill rotWithShape="1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05815" cy="2989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02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7058804"/>
            <a:ext cx="1010106" cy="1186640"/>
            <a:chOff x="0" y="0"/>
            <a:chExt cx="205815" cy="2417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5815" cy="241785"/>
            </a:xfrm>
            <a:custGeom>
              <a:avLst/>
              <a:gdLst/>
              <a:ahLst/>
              <a:cxnLst/>
              <a:rect l="l" t="t" r="r" b="b"/>
              <a:pathLst>
                <a:path w="205815" h="241785">
                  <a:moveTo>
                    <a:pt x="0" y="0"/>
                  </a:moveTo>
                  <a:lnTo>
                    <a:pt x="205815" y="0"/>
                  </a:lnTo>
                  <a:lnTo>
                    <a:pt x="205815" y="241785"/>
                  </a:lnTo>
                  <a:lnTo>
                    <a:pt x="0" y="241785"/>
                  </a:lnTo>
                  <a:close/>
                </a:path>
              </a:pathLst>
            </a:custGeom>
            <a:gradFill rotWithShape="1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05815" cy="2989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03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693153"/>
            <a:ext cx="12611100" cy="981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96"/>
              </a:lnSpc>
            </a:pPr>
            <a:r>
              <a:rPr lang="mn-MN" sz="5400" dirty="0">
                <a:solidFill>
                  <a:schemeClr val="bg1"/>
                </a:solidFill>
              </a:rPr>
              <a:t>Сайжруулах санаа ба </a:t>
            </a:r>
            <a:r>
              <a:rPr lang="en-US" sz="5400" dirty="0">
                <a:solidFill>
                  <a:schemeClr val="bg1"/>
                </a:solidFill>
              </a:rPr>
              <a:t>AI </a:t>
            </a:r>
            <a:r>
              <a:rPr lang="mn-MN" sz="5400" dirty="0">
                <a:solidFill>
                  <a:schemeClr val="bg1"/>
                </a:solidFill>
              </a:rPr>
              <a:t>хэрэглэх шалтгаан</a:t>
            </a:r>
            <a:endParaRPr lang="en-US" sz="5400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285454" y="4164545"/>
            <a:ext cx="8053372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107"/>
              </a:lnSpc>
            </a:pPr>
            <a:r>
              <a:rPr lang="en-US" sz="2800" dirty="0">
                <a:solidFill>
                  <a:schemeClr val="bg1"/>
                </a:solidFill>
              </a:rPr>
              <a:t>AI </a:t>
            </a:r>
            <a:r>
              <a:rPr lang="mn-MN" sz="2800" dirty="0">
                <a:solidFill>
                  <a:schemeClr val="bg1"/>
                </a:solidFill>
              </a:rPr>
              <a:t>ашиглан сурагч бүрт зориулсан хувийн зөвлөмж өгөх</a:t>
            </a:r>
            <a:r>
              <a:rPr lang="en-US" sz="2219" u="none" strike="noStrike" spc="93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85454" y="5608361"/>
            <a:ext cx="8053372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107"/>
              </a:lnSpc>
            </a:pPr>
            <a:r>
              <a:rPr lang="ru-RU" sz="2800" dirty="0">
                <a:solidFill>
                  <a:schemeClr val="bg1"/>
                </a:solidFill>
              </a:rPr>
              <a:t>Автомат тайлбар, видео хичээл холбох</a:t>
            </a:r>
            <a:r>
              <a:rPr lang="en-US" sz="2219" u="none" strike="noStrike" spc="93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85454" y="7052176"/>
            <a:ext cx="8053372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107"/>
              </a:lnSpc>
            </a:pPr>
            <a:r>
              <a:rPr lang="mn-MN" sz="2800" dirty="0">
                <a:solidFill>
                  <a:schemeClr val="bg1"/>
                </a:solidFill>
              </a:rPr>
              <a:t>Суралцах явцын өгөгдлийг </a:t>
            </a:r>
            <a:r>
              <a:rPr lang="en-US" sz="2800" dirty="0">
                <a:solidFill>
                  <a:schemeClr val="bg1"/>
                </a:solidFill>
              </a:rPr>
              <a:t>AI-</a:t>
            </a:r>
            <a:r>
              <a:rPr lang="mn-MN" sz="2800" dirty="0">
                <a:solidFill>
                  <a:schemeClr val="bg1"/>
                </a:solidFill>
              </a:rPr>
              <a:t>аар дүн шинжилгээ хийх</a:t>
            </a:r>
            <a:endParaRPr lang="en-US" sz="2800" u="none" strike="noStrike" spc="93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5089959" y="1028700"/>
            <a:ext cx="2152402" cy="775062"/>
          </a:xfrm>
          <a:custGeom>
            <a:avLst/>
            <a:gdLst/>
            <a:ahLst/>
            <a:cxnLst/>
            <a:rect l="l" t="t" r="r" b="b"/>
            <a:pathLst>
              <a:path w="2152402" h="775062">
                <a:moveTo>
                  <a:pt x="0" y="0"/>
                </a:moveTo>
                <a:lnTo>
                  <a:pt x="2152402" y="0"/>
                </a:lnTo>
                <a:lnTo>
                  <a:pt x="2152402" y="775062"/>
                </a:lnTo>
                <a:lnTo>
                  <a:pt x="0" y="775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3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297</Words>
  <Application>Microsoft Office PowerPoint</Application>
  <PresentationFormat>Custom</PresentationFormat>
  <Paragraphs>66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Telegraf</vt:lpstr>
      <vt:lpstr>Calibri</vt:lpstr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Teachers PPT</dc:title>
  <dc:creator>Мягмарсүрэн Сүхбаатар [IC]</dc:creator>
  <cp:lastModifiedBy>Aziz, Munkhtuya D</cp:lastModifiedBy>
  <cp:revision>2</cp:revision>
  <dcterms:created xsi:type="dcterms:W3CDTF">2006-08-16T00:00:00Z</dcterms:created>
  <dcterms:modified xsi:type="dcterms:W3CDTF">2025-08-20T03:42:05Z</dcterms:modified>
  <dc:identifier>DAGwM2YPeXg</dc:identifier>
</cp:coreProperties>
</file>